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Arial Black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rialBlack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" name="Google Shape;7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4" name="Google Shape;27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6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9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47.png"/><Relationship Id="rId6" Type="http://schemas.openxmlformats.org/officeDocument/2006/relationships/image" Target="../media/image6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1.png"/><Relationship Id="rId4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Relationship Id="rId6" Type="http://schemas.openxmlformats.org/officeDocument/2006/relationships/image" Target="../media/image51.png"/><Relationship Id="rId7" Type="http://schemas.openxmlformats.org/officeDocument/2006/relationships/image" Target="../media/image5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Relationship Id="rId7" Type="http://schemas.openxmlformats.org/officeDocument/2006/relationships/image" Target="../media/image6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Relationship Id="rId5" Type="http://schemas.openxmlformats.org/officeDocument/2006/relationships/image" Target="../media/image60.png"/><Relationship Id="rId6" Type="http://schemas.openxmlformats.org/officeDocument/2006/relationships/image" Target="../media/image6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5" Type="http://schemas.openxmlformats.org/officeDocument/2006/relationships/image" Target="../media/image70.png"/><Relationship Id="rId6" Type="http://schemas.openxmlformats.org/officeDocument/2006/relationships/image" Target="../media/image6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6.png"/><Relationship Id="rId4" Type="http://schemas.openxmlformats.org/officeDocument/2006/relationships/image" Target="../media/image75.png"/><Relationship Id="rId5" Type="http://schemas.openxmlformats.org/officeDocument/2006/relationships/image" Target="../media/image8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6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2.png"/><Relationship Id="rId4" Type="http://schemas.openxmlformats.org/officeDocument/2006/relationships/image" Target="../media/image86.png"/><Relationship Id="rId5" Type="http://schemas.openxmlformats.org/officeDocument/2006/relationships/image" Target="../media/image7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7.png"/><Relationship Id="rId4" Type="http://schemas.openxmlformats.org/officeDocument/2006/relationships/image" Target="../media/image81.png"/><Relationship Id="rId5" Type="http://schemas.openxmlformats.org/officeDocument/2006/relationships/image" Target="../media/image89.png"/><Relationship Id="rId6" Type="http://schemas.openxmlformats.org/officeDocument/2006/relationships/image" Target="../media/image7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7.png"/><Relationship Id="rId4" Type="http://schemas.openxmlformats.org/officeDocument/2006/relationships/image" Target="../media/image74.png"/><Relationship Id="rId5" Type="http://schemas.openxmlformats.org/officeDocument/2006/relationships/image" Target="../media/image84.png"/><Relationship Id="rId6" Type="http://schemas.openxmlformats.org/officeDocument/2006/relationships/image" Target="../media/image8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8.png"/><Relationship Id="rId4" Type="http://schemas.openxmlformats.org/officeDocument/2006/relationships/image" Target="../media/image90.png"/><Relationship Id="rId5" Type="http://schemas.openxmlformats.org/officeDocument/2006/relationships/image" Target="../media/image8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10" Type="http://schemas.openxmlformats.org/officeDocument/2006/relationships/image" Target="../media/image34.png"/><Relationship Id="rId9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Relationship Id="rId7" Type="http://schemas.openxmlformats.org/officeDocument/2006/relationships/image" Target="../media/image23.png"/><Relationship Id="rId8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Relationship Id="rId5" Type="http://schemas.openxmlformats.org/officeDocument/2006/relationships/image" Target="../media/image43.png"/><Relationship Id="rId6" Type="http://schemas.openxmlformats.org/officeDocument/2006/relationships/image" Target="../media/image35.png"/><Relationship Id="rId7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0000"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/>
          <p:nvPr/>
        </p:nvSpPr>
        <p:spPr>
          <a:xfrm>
            <a:off x="2296980" y="128010"/>
            <a:ext cx="4550044" cy="13157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Week-9 (Discussion)</a:t>
            </a:r>
            <a:endParaRPr b="0" i="0" sz="11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r>
              <a:rPr b="1" baseline="30000" i="0" lang="en" sz="41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1" i="0" lang="en" sz="41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 Mar, 2025</a:t>
            </a:r>
            <a:endParaRPr b="1" i="0" sz="4100" u="none" cap="none" strike="noStrike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11" y="122195"/>
            <a:ext cx="1477652" cy="147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1774" y="122195"/>
            <a:ext cx="1133573" cy="12696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/>
          <p:nvPr/>
        </p:nvSpPr>
        <p:spPr>
          <a:xfrm>
            <a:off x="0" y="1922667"/>
            <a:ext cx="7105227" cy="1915879"/>
          </a:xfrm>
          <a:prstGeom prst="rect">
            <a:avLst/>
          </a:prstGeom>
          <a:solidFill>
            <a:srgbClr val="FFE699">
              <a:alpha val="74509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548135"/>
                </a:solidFill>
                <a:latin typeface="Arial Black"/>
                <a:ea typeface="Arial Black"/>
                <a:cs typeface="Arial Black"/>
                <a:sym typeface="Arial Black"/>
              </a:rPr>
              <a:t>Deep Learning</a:t>
            </a:r>
            <a:endParaRPr b="0" i="0" sz="1800" u="none" cap="none" strike="noStrike">
              <a:solidFill>
                <a:srgbClr val="5481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Prof. Sudarshan Iyenger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Professor and Head of the Department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Department of Computer Science and Engineering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IIT Ropar</a:t>
            </a:r>
            <a:endParaRPr/>
          </a:p>
        </p:txBody>
      </p:sp>
      <p:sp>
        <p:nvSpPr>
          <p:cNvPr id="82" name="Google Shape;82;p12"/>
          <p:cNvSpPr txBox="1"/>
          <p:nvPr/>
        </p:nvSpPr>
        <p:spPr>
          <a:xfrm>
            <a:off x="1" y="3965274"/>
            <a:ext cx="6440864" cy="1073756"/>
          </a:xfrm>
          <a:prstGeom prst="rect">
            <a:avLst/>
          </a:prstGeom>
          <a:solidFill>
            <a:srgbClr val="81249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Ayan Paul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PMRF Research Scholar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IIT Kharagpur</a:t>
            </a:r>
            <a:endParaRPr b="1" i="0" sz="15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9920" y="1908914"/>
            <a:ext cx="3434080" cy="323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7911" y="403994"/>
            <a:ext cx="6001588" cy="41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 rotWithShape="1">
          <a:blip r:embed="rId4">
            <a:alphaModFix/>
          </a:blip>
          <a:srcRect b="29407" l="0" r="51984" t="44582"/>
          <a:stretch/>
        </p:blipFill>
        <p:spPr>
          <a:xfrm>
            <a:off x="47429" y="823152"/>
            <a:ext cx="3054224" cy="80506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/>
          <p:nvPr/>
        </p:nvSpPr>
        <p:spPr>
          <a:xfrm>
            <a:off x="3368805" y="39076"/>
            <a:ext cx="3332460" cy="3154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Evaluating Word Representations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 rotWithShape="1">
          <a:blip r:embed="rId4">
            <a:alphaModFix/>
          </a:blip>
          <a:srcRect b="1589" l="50846" r="1137" t="869"/>
          <a:stretch/>
        </p:blipFill>
        <p:spPr>
          <a:xfrm>
            <a:off x="47429" y="1709795"/>
            <a:ext cx="2986091" cy="2951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 rotWithShape="1">
          <a:blip r:embed="rId5">
            <a:alphaModFix/>
          </a:blip>
          <a:srcRect b="3036" l="2090" r="49432" t="36686"/>
          <a:stretch/>
        </p:blipFill>
        <p:spPr>
          <a:xfrm>
            <a:off x="3579014" y="765568"/>
            <a:ext cx="2246242" cy="112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 rotWithShape="1">
          <a:blip r:embed="rId5">
            <a:alphaModFix/>
          </a:blip>
          <a:srcRect b="37171" l="51546" r="0" t="1742"/>
          <a:stretch/>
        </p:blipFill>
        <p:spPr>
          <a:xfrm>
            <a:off x="3212461" y="1994079"/>
            <a:ext cx="2979347" cy="15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6">
            <a:alphaModFix/>
          </a:blip>
          <a:srcRect b="33121" l="51148" r="0" t="3131"/>
          <a:stretch/>
        </p:blipFill>
        <p:spPr>
          <a:xfrm>
            <a:off x="6291508" y="1994079"/>
            <a:ext cx="2805063" cy="115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6">
            <a:alphaModFix/>
          </a:blip>
          <a:srcRect b="6821" l="0" r="64346" t="74180"/>
          <a:stretch/>
        </p:blipFill>
        <p:spPr>
          <a:xfrm>
            <a:off x="6302617" y="871184"/>
            <a:ext cx="2725821" cy="458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/>
          <p:cNvPicPr preferRelativeResize="0"/>
          <p:nvPr/>
        </p:nvPicPr>
        <p:blipFill rotWithShape="1">
          <a:blip r:embed="rId3">
            <a:alphaModFix/>
          </a:blip>
          <a:srcRect b="11202" l="3912" r="3043" t="3576"/>
          <a:stretch/>
        </p:blipFill>
        <p:spPr>
          <a:xfrm>
            <a:off x="869228" y="456767"/>
            <a:ext cx="7215808" cy="166907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/>
        </p:nvSpPr>
        <p:spPr>
          <a:xfrm>
            <a:off x="3309450" y="46642"/>
            <a:ext cx="2525099" cy="31544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 vs. Predict Models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 rotWithShape="1">
          <a:blip r:embed="rId4">
            <a:alphaModFix/>
          </a:blip>
          <a:srcRect b="68811" l="52413" r="0" t="0"/>
          <a:stretch/>
        </p:blipFill>
        <p:spPr>
          <a:xfrm>
            <a:off x="771659" y="2945149"/>
            <a:ext cx="4044012" cy="145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 rotWithShape="1">
          <a:blip r:embed="rId4">
            <a:alphaModFix/>
          </a:blip>
          <a:srcRect b="0" l="52413" r="0" t="31034"/>
          <a:stretch/>
        </p:blipFill>
        <p:spPr>
          <a:xfrm>
            <a:off x="5506278" y="2624026"/>
            <a:ext cx="3091627" cy="246452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3056445" y="2256309"/>
            <a:ext cx="3518451" cy="3154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SVD and word2vec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/>
        </p:nvSpPr>
        <p:spPr>
          <a:xfrm>
            <a:off x="1379617" y="1208450"/>
            <a:ext cx="71973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One-hot representations of words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Distributed Representation of words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SVD for learning Word Representation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Word2vec (CBOW and Skip-gram)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GloVe Representation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 Based vs. Predic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tion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Based M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odels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1538924" y="283105"/>
            <a:ext cx="6066149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Topics on which Week 9 Assignment Questions are based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/>
        </p:nvSpPr>
        <p:spPr>
          <a:xfrm>
            <a:off x="0" y="26298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1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0" y="371588"/>
            <a:ext cx="9069495" cy="17927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the following corpus: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"human machine interface for computer applications. user opinion of computer system response time. user interface management system. system engineering for improved response time".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size of the vocabulary of the above corpus?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arenR"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13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arenR"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14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arenR"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15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arenR"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16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882519" y="2115802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1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1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3017817" y="4763840"/>
            <a:ext cx="1127463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6" name="Google Shape;226;p24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27" name="Google Shape;22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633" y="2573754"/>
            <a:ext cx="3352830" cy="1323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9" y="3975685"/>
            <a:ext cx="4322383" cy="6782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4"/>
          <p:cNvGrpSpPr/>
          <p:nvPr/>
        </p:nvGrpSpPr>
        <p:grpSpPr>
          <a:xfrm>
            <a:off x="4770010" y="2163234"/>
            <a:ext cx="2597991" cy="1797818"/>
            <a:chOff x="4534747" y="1626072"/>
            <a:chExt cx="2597991" cy="1797818"/>
          </a:xfrm>
        </p:grpSpPr>
        <p:pic>
          <p:nvPicPr>
            <p:cNvPr id="230" name="Google Shape;230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34747" y="1626072"/>
              <a:ext cx="2217270" cy="1767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46985" y="1862893"/>
              <a:ext cx="842805" cy="15559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2" name="Google Shape;232;p24"/>
            <p:cNvGrpSpPr/>
            <p:nvPr/>
          </p:nvGrpSpPr>
          <p:grpSpPr>
            <a:xfrm>
              <a:off x="6189790" y="1841136"/>
              <a:ext cx="942948" cy="1582754"/>
              <a:chOff x="6888480" y="2784367"/>
              <a:chExt cx="942948" cy="1582754"/>
            </a:xfrm>
          </p:grpSpPr>
          <p:pic>
            <p:nvPicPr>
              <p:cNvPr id="233" name="Google Shape;233;p24"/>
              <p:cNvPicPr preferRelativeResize="0"/>
              <p:nvPr/>
            </p:nvPicPr>
            <p:blipFill rotWithShape="1">
              <a:blip r:embed="rId5">
                <a:alphaModFix/>
              </a:blip>
              <a:srcRect b="32056" l="0" r="67619" t="58439"/>
              <a:stretch/>
            </p:blipFill>
            <p:spPr>
              <a:xfrm>
                <a:off x="6888480" y="2979145"/>
                <a:ext cx="717973" cy="1679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" name="Google Shape;234;p24"/>
              <p:cNvPicPr preferRelativeResize="0"/>
              <p:nvPr/>
            </p:nvPicPr>
            <p:blipFill rotWithShape="1">
              <a:blip r:embed="rId5">
                <a:alphaModFix/>
              </a:blip>
              <a:srcRect b="11676" l="0" r="76478" t="80273"/>
              <a:stretch/>
            </p:blipFill>
            <p:spPr>
              <a:xfrm>
                <a:off x="6888480" y="2784367"/>
                <a:ext cx="521546" cy="1422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" name="Google Shape;235;p24"/>
              <p:cNvPicPr preferRelativeResize="0"/>
              <p:nvPr/>
            </p:nvPicPr>
            <p:blipFill rotWithShape="1">
              <a:blip r:embed="rId5">
                <a:alphaModFix/>
              </a:blip>
              <a:srcRect b="55110" l="0" r="71285" t="35811"/>
              <a:stretch/>
            </p:blipFill>
            <p:spPr>
              <a:xfrm>
                <a:off x="6888480" y="3199654"/>
                <a:ext cx="636693" cy="1604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" name="Google Shape;236;p24"/>
              <p:cNvPicPr preferRelativeResize="0"/>
              <p:nvPr/>
            </p:nvPicPr>
            <p:blipFill rotWithShape="1">
              <a:blip r:embed="rId6">
                <a:alphaModFix/>
              </a:blip>
              <a:srcRect b="74516" l="0" r="0" t="15173"/>
              <a:stretch/>
            </p:blipFill>
            <p:spPr>
              <a:xfrm>
                <a:off x="6968303" y="3406282"/>
                <a:ext cx="717973" cy="1366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" name="Google Shape;237;p24"/>
              <p:cNvPicPr preferRelativeResize="0"/>
              <p:nvPr/>
            </p:nvPicPr>
            <p:blipFill rotWithShape="1">
              <a:blip r:embed="rId6">
                <a:alphaModFix/>
              </a:blip>
              <a:srcRect b="74516" l="0" r="0" t="15173"/>
              <a:stretch/>
            </p:blipFill>
            <p:spPr>
              <a:xfrm>
                <a:off x="6981850" y="3589147"/>
                <a:ext cx="717973" cy="1366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24"/>
              <p:cNvPicPr preferRelativeResize="0"/>
              <p:nvPr/>
            </p:nvPicPr>
            <p:blipFill rotWithShape="1">
              <a:blip r:embed="rId5">
                <a:alphaModFix/>
              </a:blip>
              <a:srcRect b="44174" l="0" r="80689" t="44890"/>
              <a:stretch/>
            </p:blipFill>
            <p:spPr>
              <a:xfrm>
                <a:off x="6935165" y="3772974"/>
                <a:ext cx="428176" cy="1932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Google Shape;239;p24"/>
              <p:cNvPicPr preferRelativeResize="0"/>
              <p:nvPr/>
            </p:nvPicPr>
            <p:blipFill rotWithShape="1">
              <a:blip r:embed="rId6">
                <a:alphaModFix/>
              </a:blip>
              <a:srcRect b="44077" l="0" r="0" t="29260"/>
              <a:stretch/>
            </p:blipFill>
            <p:spPr>
              <a:xfrm>
                <a:off x="6988623" y="3952254"/>
                <a:ext cx="842805" cy="4148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40" name="Google Shape;240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61679" y="4175676"/>
            <a:ext cx="2017915" cy="478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45" y="2034541"/>
            <a:ext cx="4782370" cy="130034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5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2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0" y="451753"/>
            <a:ext cx="8833402" cy="104480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261" l="-275" r="-275" t="-11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49" name="Google Shape;249;p25"/>
          <p:cNvSpPr txBox="1"/>
          <p:nvPr/>
        </p:nvSpPr>
        <p:spPr>
          <a:xfrm>
            <a:off x="57145" y="1542624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2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2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3017816" y="4763840"/>
            <a:ext cx="842983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1000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2" name="Google Shape;252;p25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53" name="Google Shape;25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37358" y="1930013"/>
            <a:ext cx="7106642" cy="56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689" y="3428616"/>
            <a:ext cx="3767793" cy="131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16481" y="3480551"/>
            <a:ext cx="4094400" cy="7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3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-1" y="517216"/>
            <a:ext cx="8833402" cy="8078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are given the one hot representation of two words below: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CAR=[1,0,0,0,0], BUS=[0,0,0,1,0]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Euclidean distance between CAR and BUS?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26"/>
          <p:cNvSpPr txBox="1"/>
          <p:nvPr/>
        </p:nvSpPr>
        <p:spPr>
          <a:xfrm>
            <a:off x="52366" y="1523796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3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6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3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26"/>
          <p:cNvSpPr txBox="1"/>
          <p:nvPr/>
        </p:nvSpPr>
        <p:spPr>
          <a:xfrm>
            <a:off x="3017816" y="4763840"/>
            <a:ext cx="2007997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Range: 1.41 to 1.42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66" name="Google Shape;266;p26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67" name="Google Shape;2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8820" y="1683108"/>
            <a:ext cx="4999512" cy="888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080" y="1958384"/>
            <a:ext cx="2080101" cy="77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214" y="2812184"/>
            <a:ext cx="3040983" cy="1764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88267" y="2812880"/>
            <a:ext cx="2910799" cy="974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4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-1" y="517216"/>
            <a:ext cx="9096588" cy="17450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48" l="-468" r="0" t="-13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78" name="Google Shape;278;p27"/>
          <p:cNvSpPr txBox="1"/>
          <p:nvPr/>
        </p:nvSpPr>
        <p:spPr>
          <a:xfrm>
            <a:off x="2520609" y="1671412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4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4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017816" y="4763840"/>
            <a:ext cx="646557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1" name="Google Shape;281;p27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82" name="Google Shape;28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5784" y="2114569"/>
            <a:ext cx="3907283" cy="1351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074" y="3562773"/>
            <a:ext cx="3638033" cy="100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44704" y="3562772"/>
            <a:ext cx="3027315" cy="10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5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28"/>
          <p:cNvSpPr txBox="1"/>
          <p:nvPr/>
        </p:nvSpPr>
        <p:spPr>
          <a:xfrm>
            <a:off x="81774" y="1757968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5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5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28"/>
          <p:cNvSpPr txBox="1"/>
          <p:nvPr/>
        </p:nvSpPr>
        <p:spPr>
          <a:xfrm>
            <a:off x="3017816" y="4763840"/>
            <a:ext cx="768477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a), b)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4" name="Google Shape;294;p28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5" name="Google Shape;295;p28"/>
          <p:cNvSpPr txBox="1"/>
          <p:nvPr/>
        </p:nvSpPr>
        <p:spPr>
          <a:xfrm>
            <a:off x="81774" y="448583"/>
            <a:ext cx="766014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of the following is an advantage of the CBOW model compared to the Skip-gram model?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arenR"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is faster to train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arenR"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requires less memory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arenR"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performs better on rare words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arenR"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All of the above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6" name="Google Shape;29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5813" y="2104217"/>
            <a:ext cx="3572374" cy="35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75" y="2564548"/>
            <a:ext cx="4447098" cy="1959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8873" y="2550295"/>
            <a:ext cx="4615127" cy="1252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/>
          <p:nvPr/>
        </p:nvSpPr>
        <p:spPr>
          <a:xfrm>
            <a:off x="0" y="32479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6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0" y="1794426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6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29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6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3017815" y="4763840"/>
            <a:ext cx="829437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8" name="Google Shape;308;p29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9" name="Google Shape;309;p29"/>
          <p:cNvSpPr txBox="1"/>
          <p:nvPr/>
        </p:nvSpPr>
        <p:spPr>
          <a:xfrm>
            <a:off x="0" y="378728"/>
            <a:ext cx="883340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of the following is a disadvantage of one hot encoding?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requires a large amount of memory to store the vectors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can result in a high-dimensional sparse representation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cannot capture the semantic similarity between words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All of the above</a:t>
            </a:r>
            <a:endParaRPr/>
          </a:p>
        </p:txBody>
      </p:sp>
      <p:pic>
        <p:nvPicPr>
          <p:cNvPr id="310" name="Google Shape;3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7734" y="2092360"/>
            <a:ext cx="3448531" cy="35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146" y="2595823"/>
            <a:ext cx="4368800" cy="2047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3946" y="2595823"/>
            <a:ext cx="4568312" cy="121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7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30"/>
          <p:cNvSpPr txBox="1"/>
          <p:nvPr/>
        </p:nvSpPr>
        <p:spPr>
          <a:xfrm>
            <a:off x="47413" y="432561"/>
            <a:ext cx="8833402" cy="1300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of the following is an advantage of using the skip-gram method over the bag-of-words approach?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skip-gram method is faster to train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skip-gram method performs better on rare words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bag-of-words approach is more accurate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bag-of-words approach is better for short texts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30"/>
          <p:cNvSpPr txBox="1"/>
          <p:nvPr/>
        </p:nvSpPr>
        <p:spPr>
          <a:xfrm>
            <a:off x="47413" y="1839454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7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30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7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2" name="Google Shape;32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4948" y="2030781"/>
            <a:ext cx="5010849" cy="40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4" y="2430887"/>
            <a:ext cx="4466320" cy="22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5538" y="2518222"/>
            <a:ext cx="4355358" cy="210537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0"/>
          <p:cNvSpPr txBox="1"/>
          <p:nvPr/>
        </p:nvSpPr>
        <p:spPr>
          <a:xfrm>
            <a:off x="2950570" y="4763871"/>
            <a:ext cx="1411945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b), d)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6" name="Google Shape;326;p30"/>
          <p:cNvCxnSpPr/>
          <p:nvPr/>
        </p:nvCxnSpPr>
        <p:spPr>
          <a:xfrm>
            <a:off x="2675185" y="4936964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5360450" y="53080"/>
            <a:ext cx="3220314" cy="3154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One-hot representations of words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0" l="52388" r="0" t="19336"/>
          <a:stretch/>
        </p:blipFill>
        <p:spPr>
          <a:xfrm>
            <a:off x="2567618" y="503595"/>
            <a:ext cx="2401250" cy="2154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5112" l="1297" r="49471" t="8305"/>
          <a:stretch/>
        </p:blipFill>
        <p:spPr>
          <a:xfrm>
            <a:off x="0" y="503595"/>
            <a:ext cx="2220497" cy="2068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 b="8695" l="0" r="51305" t="4929"/>
          <a:stretch/>
        </p:blipFill>
        <p:spPr>
          <a:xfrm>
            <a:off x="5153458" y="360615"/>
            <a:ext cx="2675294" cy="235411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563236" y="113289"/>
            <a:ext cx="4008764" cy="284663"/>
          </a:xfrm>
          <a:prstGeom prst="rect">
            <a:avLst/>
          </a:prstGeom>
          <a:solidFill>
            <a:srgbClr val="CB19B8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 of Vectorial Word Representation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4">
            <a:alphaModFix/>
          </a:blip>
          <a:srcRect b="660" l="52966" r="437" t="-856"/>
          <a:stretch/>
        </p:blipFill>
        <p:spPr>
          <a:xfrm>
            <a:off x="111966" y="2571750"/>
            <a:ext cx="2401250" cy="256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5">
            <a:alphaModFix/>
          </a:blip>
          <a:srcRect b="36661" l="0" r="54929" t="0"/>
          <a:stretch/>
        </p:blipFill>
        <p:spPr>
          <a:xfrm>
            <a:off x="3410310" y="3018041"/>
            <a:ext cx="2587878" cy="20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5">
            <a:alphaModFix/>
          </a:blip>
          <a:srcRect b="767" l="53158" r="0" t="4293"/>
          <a:stretch/>
        </p:blipFill>
        <p:spPr>
          <a:xfrm>
            <a:off x="6444543" y="2714728"/>
            <a:ext cx="2094592" cy="238299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 txBox="1"/>
          <p:nvPr/>
        </p:nvSpPr>
        <p:spPr>
          <a:xfrm>
            <a:off x="4704249" y="2733378"/>
            <a:ext cx="1194644" cy="284663"/>
          </a:xfrm>
          <a:prstGeom prst="rect">
            <a:avLst/>
          </a:prstGeom>
          <a:solidFill>
            <a:srgbClr val="00B2BD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/>
          <p:nvPr/>
        </p:nvSpPr>
        <p:spPr>
          <a:xfrm>
            <a:off x="0" y="1919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8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2056281" y="1182028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8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31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8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31"/>
          <p:cNvSpPr txBox="1"/>
          <p:nvPr/>
        </p:nvSpPr>
        <p:spPr>
          <a:xfrm>
            <a:off x="3017815" y="4763840"/>
            <a:ext cx="1012317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36" name="Google Shape;336;p31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7" name="Google Shape;337;p31"/>
          <p:cNvSpPr txBox="1"/>
          <p:nvPr/>
        </p:nvSpPr>
        <p:spPr>
          <a:xfrm>
            <a:off x="123418" y="350037"/>
            <a:ext cx="8722555" cy="205363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482" l="-348" r="0" t="-88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338" name="Google Shape;33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0005" y="1648183"/>
            <a:ext cx="5251697" cy="1787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496" y="3435554"/>
            <a:ext cx="4029940" cy="8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84695" y="2403676"/>
            <a:ext cx="3796858" cy="249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9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2390987" y="794767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9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32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9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32"/>
          <p:cNvSpPr txBox="1"/>
          <p:nvPr/>
        </p:nvSpPr>
        <p:spPr>
          <a:xfrm>
            <a:off x="3017816" y="4763840"/>
            <a:ext cx="850991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50" name="Google Shape;350;p32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1" name="Google Shape;351;p32"/>
          <p:cNvSpPr txBox="1"/>
          <p:nvPr/>
        </p:nvSpPr>
        <p:spPr>
          <a:xfrm>
            <a:off x="94827" y="470208"/>
            <a:ext cx="8047279" cy="15696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874" l="-453" r="0" t="-116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352" name="Google Shape;35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4551" y="1379056"/>
            <a:ext cx="3699008" cy="109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601" y="2585789"/>
            <a:ext cx="3802475" cy="192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51227" y="2570269"/>
            <a:ext cx="4771792" cy="1344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/>
          <p:nvPr/>
        </p:nvSpPr>
        <p:spPr>
          <a:xfrm>
            <a:off x="-1" y="12527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10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33"/>
          <p:cNvSpPr txBox="1"/>
          <p:nvPr/>
        </p:nvSpPr>
        <p:spPr>
          <a:xfrm>
            <a:off x="26892" y="1865615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10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33"/>
          <p:cNvSpPr txBox="1"/>
          <p:nvPr/>
        </p:nvSpPr>
        <p:spPr>
          <a:xfrm>
            <a:off x="-1" y="4763840"/>
            <a:ext cx="2817743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10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33"/>
          <p:cNvSpPr txBox="1"/>
          <p:nvPr/>
        </p:nvSpPr>
        <p:spPr>
          <a:xfrm>
            <a:off x="3301083" y="4771806"/>
            <a:ext cx="790010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64" name="Google Shape;364;p33"/>
          <p:cNvCxnSpPr/>
          <p:nvPr/>
        </p:nvCxnSpPr>
        <p:spPr>
          <a:xfrm>
            <a:off x="2964542" y="4944930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65" name="Google Shape;365;p33"/>
          <p:cNvSpPr txBox="1"/>
          <p:nvPr/>
        </p:nvSpPr>
        <p:spPr>
          <a:xfrm>
            <a:off x="54544" y="414499"/>
            <a:ext cx="897267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Hierarchical Softmax reduce the computational complexity of computing the softmax function?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replaces the softmax function with a linear function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uses a binary tree to approximate the softmax function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uses a heuristic to compute the softmax function faster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does not reduce the computational complexity of computing the softmax function</a:t>
            </a:r>
            <a:endParaRPr/>
          </a:p>
        </p:txBody>
      </p:sp>
      <p:pic>
        <p:nvPicPr>
          <p:cNvPr id="366" name="Google Shape;36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064" y="2271906"/>
            <a:ext cx="6596310" cy="7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77" y="3117854"/>
            <a:ext cx="4598176" cy="144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0565" y="3376781"/>
            <a:ext cx="4473435" cy="1182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/>
        </p:nvSpPr>
        <p:spPr>
          <a:xfrm>
            <a:off x="2111441" y="134512"/>
            <a:ext cx="3423512" cy="3154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Distributed Representation of words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43646" l="55000" r="0" t="0"/>
          <a:stretch/>
        </p:blipFill>
        <p:spPr>
          <a:xfrm>
            <a:off x="0" y="496979"/>
            <a:ext cx="2956388" cy="1448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b="5909" l="0" r="48043" t="41295"/>
          <a:stretch/>
        </p:blipFill>
        <p:spPr>
          <a:xfrm>
            <a:off x="3035128" y="553822"/>
            <a:ext cx="2732177" cy="108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b="52579" l="0" r="48618" t="-545"/>
          <a:stretch/>
        </p:blipFill>
        <p:spPr>
          <a:xfrm>
            <a:off x="47416" y="2049108"/>
            <a:ext cx="3077816" cy="160483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2177276" y="1657410"/>
            <a:ext cx="2145425" cy="31544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Co-occurrence Matrix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 b="8499" l="0" r="48618" t="51805"/>
          <a:stretch/>
        </p:blipFill>
        <p:spPr>
          <a:xfrm>
            <a:off x="47416" y="3653944"/>
            <a:ext cx="3077816" cy="1328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4">
            <a:alphaModFix/>
          </a:blip>
          <a:srcRect b="-337" l="52056" r="1" t="2456"/>
          <a:stretch/>
        </p:blipFill>
        <p:spPr>
          <a:xfrm>
            <a:off x="3117256" y="2013729"/>
            <a:ext cx="2732177" cy="3115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5">
            <a:alphaModFix/>
          </a:blip>
          <a:srcRect b="32922" l="1200" r="50000" t="23332"/>
          <a:stretch/>
        </p:blipFill>
        <p:spPr>
          <a:xfrm>
            <a:off x="5849433" y="553822"/>
            <a:ext cx="3227800" cy="116088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6777911" y="228269"/>
            <a:ext cx="1703937" cy="284663"/>
          </a:xfrm>
          <a:prstGeom prst="rect">
            <a:avLst/>
          </a:prstGeom>
          <a:solidFill>
            <a:srgbClr val="00B2BD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 (fixable)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5">
            <a:alphaModFix/>
          </a:blip>
          <a:srcRect b="3240" l="51307" r="-106" t="34873"/>
          <a:stretch/>
        </p:blipFill>
        <p:spPr>
          <a:xfrm>
            <a:off x="6131060" y="2524298"/>
            <a:ext cx="2864909" cy="1457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 rotWithShape="1">
          <a:blip r:embed="rId5">
            <a:alphaModFix/>
          </a:blip>
          <a:srcRect b="66111" l="53568" r="-106" t="10258"/>
          <a:stretch/>
        </p:blipFill>
        <p:spPr>
          <a:xfrm>
            <a:off x="6263792" y="1815130"/>
            <a:ext cx="2732177" cy="556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b="51522" l="1678" r="51503" t="17843"/>
          <a:stretch/>
        </p:blipFill>
        <p:spPr>
          <a:xfrm>
            <a:off x="100946" y="365019"/>
            <a:ext cx="2376710" cy="797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0" l="52826" r="0" t="5560"/>
          <a:stretch/>
        </p:blipFill>
        <p:spPr>
          <a:xfrm>
            <a:off x="0" y="1162878"/>
            <a:ext cx="2677851" cy="27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249106" y="80356"/>
            <a:ext cx="2376710" cy="284663"/>
          </a:xfrm>
          <a:prstGeom prst="rect">
            <a:avLst/>
          </a:prstGeom>
          <a:solidFill>
            <a:srgbClr val="00B2BD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 (fixable) (cont.)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 rotWithShape="1">
          <a:blip r:embed="rId4">
            <a:alphaModFix/>
          </a:blip>
          <a:srcRect b="19544" l="53696" r="0" t="13475"/>
          <a:stretch/>
        </p:blipFill>
        <p:spPr>
          <a:xfrm>
            <a:off x="100946" y="4265319"/>
            <a:ext cx="2213640" cy="87818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249106" y="3946942"/>
            <a:ext cx="2080390" cy="284663"/>
          </a:xfrm>
          <a:prstGeom prst="rect">
            <a:avLst/>
          </a:prstGeom>
          <a:solidFill>
            <a:srgbClr val="00B2BD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 (non-fixable)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4186838" y="49578"/>
            <a:ext cx="3591832" cy="3154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SVD for learning word representation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5"/>
          <p:cNvPicPr preferRelativeResize="0"/>
          <p:nvPr/>
        </p:nvPicPr>
        <p:blipFill rotWithShape="1">
          <a:blip r:embed="rId5">
            <a:alphaModFix/>
          </a:blip>
          <a:srcRect b="20999" l="58344" r="-10" t="1734"/>
          <a:stretch/>
        </p:blipFill>
        <p:spPr>
          <a:xfrm>
            <a:off x="5800410" y="469453"/>
            <a:ext cx="2362352" cy="220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6">
            <a:alphaModFix/>
          </a:blip>
          <a:srcRect b="23820" l="0" r="41429" t="21789"/>
          <a:stretch/>
        </p:blipFill>
        <p:spPr>
          <a:xfrm>
            <a:off x="2599238" y="463594"/>
            <a:ext cx="3175200" cy="1533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 rotWithShape="1">
          <a:blip r:embed="rId6">
            <a:alphaModFix/>
          </a:blip>
          <a:srcRect b="3594" l="57717" r="0" t="1560"/>
          <a:stretch/>
        </p:blipFill>
        <p:spPr>
          <a:xfrm>
            <a:off x="3024790" y="2130193"/>
            <a:ext cx="2534478" cy="2956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 rotWithShape="1">
          <a:blip r:embed="rId7">
            <a:alphaModFix/>
          </a:blip>
          <a:srcRect b="0" l="0" r="56673" t="0"/>
          <a:stretch/>
        </p:blipFill>
        <p:spPr>
          <a:xfrm>
            <a:off x="6041551" y="2571750"/>
            <a:ext cx="1880069" cy="251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6"/>
          <p:cNvPicPr preferRelativeResize="0"/>
          <p:nvPr/>
        </p:nvPicPr>
        <p:blipFill rotWithShape="1">
          <a:blip r:embed="rId3">
            <a:alphaModFix/>
          </a:blip>
          <a:srcRect b="37565" l="0" r="0" t="17064"/>
          <a:stretch/>
        </p:blipFill>
        <p:spPr>
          <a:xfrm>
            <a:off x="0" y="79513"/>
            <a:ext cx="7523922" cy="152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 b="4678" l="6033" r="6384" t="77924"/>
          <a:stretch/>
        </p:blipFill>
        <p:spPr>
          <a:xfrm>
            <a:off x="1078396" y="1621489"/>
            <a:ext cx="6271593" cy="558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 rotWithShape="1">
          <a:blip r:embed="rId4">
            <a:alphaModFix/>
          </a:blip>
          <a:srcRect b="0" l="0" r="47500" t="3711"/>
          <a:stretch/>
        </p:blipFill>
        <p:spPr>
          <a:xfrm>
            <a:off x="119269" y="2219343"/>
            <a:ext cx="2892287" cy="2924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5">
            <a:alphaModFix/>
          </a:blip>
          <a:srcRect b="666" l="54347" r="0" t="0"/>
          <a:stretch/>
        </p:blipFill>
        <p:spPr>
          <a:xfrm>
            <a:off x="6644312" y="2235973"/>
            <a:ext cx="2365512" cy="284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 rotWithShape="1">
          <a:blip r:embed="rId5">
            <a:alphaModFix/>
          </a:blip>
          <a:srcRect b="0" l="1304" r="46630" t="4997"/>
          <a:stretch/>
        </p:blipFill>
        <p:spPr>
          <a:xfrm>
            <a:off x="3381790" y="2148145"/>
            <a:ext cx="2892287" cy="2915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7"/>
          <p:cNvPicPr preferRelativeResize="0"/>
          <p:nvPr/>
        </p:nvPicPr>
        <p:blipFill rotWithShape="1">
          <a:blip r:embed="rId3">
            <a:alphaModFix/>
          </a:blip>
          <a:srcRect b="3254" l="53814" r="0" t="38362"/>
          <a:stretch/>
        </p:blipFill>
        <p:spPr>
          <a:xfrm>
            <a:off x="4883189" y="2330386"/>
            <a:ext cx="2578798" cy="1610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4">
            <a:alphaModFix/>
          </a:blip>
          <a:srcRect b="10764" l="3123" r="0" t="13992"/>
          <a:stretch/>
        </p:blipFill>
        <p:spPr>
          <a:xfrm>
            <a:off x="0" y="470383"/>
            <a:ext cx="4082671" cy="622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5">
            <a:alphaModFix/>
          </a:blip>
          <a:srcRect b="20327" l="52956" r="0" t="0"/>
          <a:stretch/>
        </p:blipFill>
        <p:spPr>
          <a:xfrm>
            <a:off x="7109878" y="339035"/>
            <a:ext cx="2013575" cy="179787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 txBox="1"/>
          <p:nvPr/>
        </p:nvSpPr>
        <p:spPr>
          <a:xfrm>
            <a:off x="215047" y="1177305"/>
            <a:ext cx="3591832" cy="3154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 Bag of Words Model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94931" y="61232"/>
            <a:ext cx="3935897" cy="315441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 Based vs. Prediction Based Models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17"/>
          <p:cNvPicPr preferRelativeResize="0"/>
          <p:nvPr/>
        </p:nvPicPr>
        <p:blipFill rotWithShape="1">
          <a:blip r:embed="rId5">
            <a:alphaModFix/>
          </a:blip>
          <a:srcRect b="0" l="0" r="49889" t="6014"/>
          <a:stretch/>
        </p:blipFill>
        <p:spPr>
          <a:xfrm>
            <a:off x="5171074" y="356148"/>
            <a:ext cx="1961963" cy="194001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5171074" y="38266"/>
            <a:ext cx="3371077" cy="315441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 Based Model Working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7"/>
          <p:cNvPicPr preferRelativeResize="0"/>
          <p:nvPr/>
        </p:nvPicPr>
        <p:blipFill rotWithShape="1">
          <a:blip r:embed="rId6">
            <a:alphaModFix/>
          </a:blip>
          <a:srcRect b="0" l="53009" r="0" t="0"/>
          <a:stretch/>
        </p:blipFill>
        <p:spPr>
          <a:xfrm>
            <a:off x="2317269" y="1584017"/>
            <a:ext cx="2578798" cy="270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7">
            <a:alphaModFix/>
          </a:blip>
          <a:srcRect b="4737" l="423" r="51087" t="0"/>
          <a:stretch/>
        </p:blipFill>
        <p:spPr>
          <a:xfrm>
            <a:off x="7983" y="1576747"/>
            <a:ext cx="2358174" cy="253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 rotWithShape="1">
          <a:blip r:embed="rId8">
            <a:alphaModFix/>
          </a:blip>
          <a:srcRect b="4979" l="50000" r="11957" t="68603"/>
          <a:stretch/>
        </p:blipFill>
        <p:spPr>
          <a:xfrm>
            <a:off x="4916872" y="4079425"/>
            <a:ext cx="1842394" cy="689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 rotWithShape="1">
          <a:blip r:embed="rId9">
            <a:alphaModFix/>
          </a:blip>
          <a:srcRect b="0" l="53970" r="0" t="78261"/>
          <a:stretch/>
        </p:blipFill>
        <p:spPr>
          <a:xfrm>
            <a:off x="3325571" y="4383285"/>
            <a:ext cx="2091778" cy="56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 rotWithShape="1">
          <a:blip r:embed="rId3">
            <a:alphaModFix/>
          </a:blip>
          <a:srcRect b="80106" l="53746" r="1709" t="2663"/>
          <a:stretch/>
        </p:blipFill>
        <p:spPr>
          <a:xfrm>
            <a:off x="88805" y="4383285"/>
            <a:ext cx="2950666" cy="56380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 txBox="1"/>
          <p:nvPr/>
        </p:nvSpPr>
        <p:spPr>
          <a:xfrm>
            <a:off x="7390007" y="3436635"/>
            <a:ext cx="1182129" cy="284663"/>
          </a:xfrm>
          <a:prstGeom prst="rect">
            <a:avLst/>
          </a:prstGeom>
          <a:solidFill>
            <a:srgbClr val="00B2BD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17"/>
          <p:cNvGrpSpPr/>
          <p:nvPr/>
        </p:nvGrpSpPr>
        <p:grpSpPr>
          <a:xfrm>
            <a:off x="6773468" y="3930754"/>
            <a:ext cx="2123591" cy="1016333"/>
            <a:chOff x="6805281" y="3897498"/>
            <a:chExt cx="2351582" cy="1151020"/>
          </a:xfrm>
        </p:grpSpPr>
        <p:pic>
          <p:nvPicPr>
            <p:cNvPr id="153" name="Google Shape;153;p17"/>
            <p:cNvPicPr preferRelativeResize="0"/>
            <p:nvPr/>
          </p:nvPicPr>
          <p:blipFill rotWithShape="1">
            <a:blip r:embed="rId10">
              <a:alphaModFix/>
            </a:blip>
            <a:srcRect b="53997" l="5373" r="0" t="10183"/>
            <a:stretch/>
          </p:blipFill>
          <p:spPr>
            <a:xfrm>
              <a:off x="6830492" y="3897498"/>
              <a:ext cx="2241344" cy="537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7"/>
            <p:cNvPicPr preferRelativeResize="0"/>
            <p:nvPr/>
          </p:nvPicPr>
          <p:blipFill rotWithShape="1">
            <a:blip r:embed="rId10">
              <a:alphaModFix/>
            </a:blip>
            <a:srcRect b="-7722" l="4870" r="501" t="71903"/>
            <a:stretch/>
          </p:blipFill>
          <p:spPr>
            <a:xfrm>
              <a:off x="6805281" y="4484716"/>
              <a:ext cx="2351582" cy="5638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7205"/>
            <a:ext cx="6341165" cy="113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4">
            <a:alphaModFix/>
          </a:blip>
          <a:srcRect b="0" l="0" r="0" t="2543"/>
          <a:stretch/>
        </p:blipFill>
        <p:spPr>
          <a:xfrm>
            <a:off x="102925" y="1550504"/>
            <a:ext cx="6238240" cy="3289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2307644" y="42542"/>
            <a:ext cx="1828801" cy="3154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Skip-gram Model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 rotWithShape="1">
          <a:blip r:embed="rId5">
            <a:alphaModFix/>
          </a:blip>
          <a:srcRect b="10264" l="53574" r="0" t="11217"/>
          <a:stretch/>
        </p:blipFill>
        <p:spPr>
          <a:xfrm>
            <a:off x="6480496" y="477242"/>
            <a:ext cx="2663504" cy="150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/>
          <p:nvPr/>
        </p:nvSpPr>
        <p:spPr>
          <a:xfrm>
            <a:off x="7221183" y="42542"/>
            <a:ext cx="1182129" cy="284663"/>
          </a:xfrm>
          <a:prstGeom prst="rect">
            <a:avLst/>
          </a:prstGeom>
          <a:solidFill>
            <a:srgbClr val="00B2BD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9"/>
          <p:cNvPicPr preferRelativeResize="0"/>
          <p:nvPr/>
        </p:nvPicPr>
        <p:blipFill rotWithShape="1">
          <a:blip r:embed="rId3">
            <a:alphaModFix/>
          </a:blip>
          <a:srcRect b="2002" l="1521" r="45761" t="132"/>
          <a:stretch/>
        </p:blipFill>
        <p:spPr>
          <a:xfrm>
            <a:off x="4831867" y="2368589"/>
            <a:ext cx="1983915" cy="1903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 rotWithShape="1">
          <a:blip r:embed="rId4">
            <a:alphaModFix/>
          </a:blip>
          <a:srcRect b="5371" l="0" r="63695" t="7778"/>
          <a:stretch/>
        </p:blipFill>
        <p:spPr>
          <a:xfrm>
            <a:off x="5159389" y="229660"/>
            <a:ext cx="1735996" cy="208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41951"/>
            <a:ext cx="5250851" cy="188533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 txBox="1"/>
          <p:nvPr/>
        </p:nvSpPr>
        <p:spPr>
          <a:xfrm>
            <a:off x="3536003" y="72360"/>
            <a:ext cx="1880824" cy="284663"/>
          </a:xfrm>
          <a:prstGeom prst="rect">
            <a:avLst/>
          </a:prstGeom>
          <a:solidFill>
            <a:srgbClr val="00B2BD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 Sampling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 rotWithShape="1">
          <a:blip r:embed="rId4">
            <a:alphaModFix/>
          </a:blip>
          <a:srcRect b="77480" l="43370" r="7311" t="7778"/>
          <a:stretch/>
        </p:blipFill>
        <p:spPr>
          <a:xfrm>
            <a:off x="6729408" y="175876"/>
            <a:ext cx="2414592" cy="36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 rotWithShape="1">
          <a:blip r:embed="rId4">
            <a:alphaModFix/>
          </a:blip>
          <a:srcRect b="12516" l="42576" r="4129" t="73841"/>
          <a:stretch/>
        </p:blipFill>
        <p:spPr>
          <a:xfrm>
            <a:off x="6324435" y="639440"/>
            <a:ext cx="2819565" cy="36229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1226319" y="2338051"/>
            <a:ext cx="2023778" cy="284663"/>
          </a:xfrm>
          <a:prstGeom prst="rect">
            <a:avLst/>
          </a:prstGeom>
          <a:solidFill>
            <a:srgbClr val="00B2BD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Contrastive Estimation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716906"/>
            <a:ext cx="4626502" cy="235423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>
            <a:off x="6957172" y="1103004"/>
            <a:ext cx="2023778" cy="284663"/>
          </a:xfrm>
          <a:prstGeom prst="rect">
            <a:avLst/>
          </a:prstGeom>
          <a:solidFill>
            <a:srgbClr val="00B2BD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Hierarchical SoftMax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 rotWithShape="1">
          <a:blip r:embed="rId3">
            <a:alphaModFix/>
          </a:blip>
          <a:srcRect b="2211" l="54131" r="0" t="0"/>
          <a:stretch/>
        </p:blipFill>
        <p:spPr>
          <a:xfrm>
            <a:off x="6915344" y="1610549"/>
            <a:ext cx="2148329" cy="2367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 rotWithShape="1">
          <a:blip r:embed="rId7">
            <a:alphaModFix/>
          </a:blip>
          <a:srcRect b="66614" l="53586" r="0" t="245"/>
          <a:stretch/>
        </p:blipFill>
        <p:spPr>
          <a:xfrm>
            <a:off x="4643341" y="4231873"/>
            <a:ext cx="2360558" cy="860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 rotWithShape="1">
          <a:blip r:embed="rId7">
            <a:alphaModFix/>
          </a:blip>
          <a:srcRect b="35043" l="53586" r="7970" t="34448"/>
          <a:stretch/>
        </p:blipFill>
        <p:spPr>
          <a:xfrm>
            <a:off x="6879347" y="4200784"/>
            <a:ext cx="2148330" cy="870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830" y="343090"/>
            <a:ext cx="6027402" cy="126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 rotWithShape="1">
          <a:blip r:embed="rId4">
            <a:alphaModFix/>
          </a:blip>
          <a:srcRect b="5038" l="0" r="47212" t="1845"/>
          <a:stretch/>
        </p:blipFill>
        <p:spPr>
          <a:xfrm>
            <a:off x="137830" y="1644927"/>
            <a:ext cx="3190461" cy="298015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3529586" y="38966"/>
            <a:ext cx="2401920" cy="3154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GloVe Representations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 rotWithShape="1">
          <a:blip r:embed="rId4">
            <a:alphaModFix/>
          </a:blip>
          <a:srcRect b="3803" l="53598" r="0" t="3082"/>
          <a:stretch/>
        </p:blipFill>
        <p:spPr>
          <a:xfrm>
            <a:off x="3328291" y="1644927"/>
            <a:ext cx="2804510" cy="298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 rotWithShape="1">
          <a:blip r:embed="rId5">
            <a:alphaModFix/>
          </a:blip>
          <a:srcRect b="3792" l="52716" r="0" t="3454"/>
          <a:stretch/>
        </p:blipFill>
        <p:spPr>
          <a:xfrm>
            <a:off x="6165232" y="1637059"/>
            <a:ext cx="2978768" cy="307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